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81" r:id="rId5"/>
    <p:sldId id="258" r:id="rId6"/>
    <p:sldId id="259" r:id="rId7"/>
    <p:sldId id="260" r:id="rId8"/>
    <p:sldId id="261" r:id="rId9"/>
    <p:sldId id="263" r:id="rId10"/>
    <p:sldId id="264" r:id="rId11"/>
    <p:sldId id="271" r:id="rId12"/>
    <p:sldId id="265" r:id="rId13"/>
    <p:sldId id="266" r:id="rId14"/>
    <p:sldId id="267" r:id="rId15"/>
    <p:sldId id="268" r:id="rId16"/>
    <p:sldId id="283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70" r:id="rId26"/>
    <p:sldId id="282" r:id="rId27"/>
    <p:sldId id="280" r:id="rId2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328FDDD-48F8-44D2-A793-F523292FEDFD}" type="datetimeFigureOut">
              <a:rPr lang="es-ES" smtClean="0"/>
              <a:pPr/>
              <a:t>14/02/2014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00CDDE3-C6C2-4B87-9E35-17D1E41CE7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Johnmd100@gmail.co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846584"/>
            <a:ext cx="8503920" cy="2438400"/>
          </a:xfrm>
        </p:spPr>
        <p:txBody>
          <a:bodyPr>
            <a:normAutofit/>
          </a:bodyPr>
          <a:lstStyle/>
          <a:p>
            <a:pPr algn="r"/>
            <a:r>
              <a:rPr lang="es-GT" sz="4000" dirty="0" smtClean="0"/>
              <a:t>Receptores Sensitivos:</a:t>
            </a:r>
            <a:br>
              <a:rPr lang="es-GT" sz="4000" dirty="0" smtClean="0"/>
            </a:br>
            <a:r>
              <a:rPr lang="es-GT" sz="4000" dirty="0" smtClean="0"/>
              <a:t> Circuitos Neuronales para el procesamiento de la información</a:t>
            </a:r>
            <a:endParaRPr lang="es-ES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15280" y="2865488"/>
            <a:ext cx="8077200" cy="1499616"/>
          </a:xfrm>
        </p:spPr>
        <p:txBody>
          <a:bodyPr/>
          <a:lstStyle/>
          <a:p>
            <a:pPr algn="r"/>
            <a:r>
              <a:rPr lang="es-GT" dirty="0" smtClean="0"/>
              <a:t>Dr. Johnnathan Molina</a:t>
            </a:r>
          </a:p>
          <a:p>
            <a:pPr algn="r"/>
            <a:r>
              <a:rPr lang="es-GT" dirty="0" smtClean="0"/>
              <a:t>Fisiología Médica</a:t>
            </a:r>
          </a:p>
          <a:p>
            <a:pPr algn="r"/>
            <a:r>
              <a:rPr lang="es-GT" dirty="0" smtClean="0"/>
              <a:t>2014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672" t="11782" r="8684" b="9469"/>
          <a:stretch>
            <a:fillRect/>
          </a:stretch>
        </p:blipFill>
        <p:spPr bwMode="auto">
          <a:xfrm>
            <a:off x="269522" y="476672"/>
            <a:ext cx="8694966" cy="60486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Users\Jonathan\Desktop\Mark Tw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352928" cy="54006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cxnSp>
        <p:nvCxnSpPr>
          <p:cNvPr id="6" name="5 Conector recto"/>
          <p:cNvCxnSpPr/>
          <p:nvPr/>
        </p:nvCxnSpPr>
        <p:spPr>
          <a:xfrm>
            <a:off x="5652120" y="3933056"/>
            <a:ext cx="2448272" cy="0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40966"/>
          </a:xfrm>
        </p:spPr>
        <p:txBody>
          <a:bodyPr>
            <a:normAutofit/>
          </a:bodyPr>
          <a:lstStyle/>
          <a:p>
            <a:r>
              <a:rPr lang="es-GT" sz="2800" dirty="0" smtClean="0"/>
              <a:t>Adaptación de los diferentes receptores</a:t>
            </a:r>
            <a:endParaRPr lang="es-E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34032" t="19313" r="15052" b="10797"/>
          <a:stretch>
            <a:fillRect/>
          </a:stretch>
        </p:blipFill>
        <p:spPr bwMode="auto">
          <a:xfrm>
            <a:off x="1403648" y="1340768"/>
            <a:ext cx="662473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843808" y="1340768"/>
            <a:ext cx="5271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GT" dirty="0" smtClean="0">
                <a:solidFill>
                  <a:srgbClr val="FF0000"/>
                </a:solidFill>
              </a:rPr>
              <a:t>“Adaptación parcial o total a un estímulo constante </a:t>
            </a:r>
          </a:p>
          <a:p>
            <a:pPr algn="ctr"/>
            <a:r>
              <a:rPr lang="es-GT" dirty="0" smtClean="0">
                <a:solidFill>
                  <a:srgbClr val="FF0000"/>
                </a:solidFill>
              </a:rPr>
              <a:t>luego de un tiempo” según cada receptor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524328" y="2852936"/>
            <a:ext cx="1619672" cy="954107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1400" dirty="0" smtClean="0">
                <a:solidFill>
                  <a:srgbClr val="FFFF00"/>
                </a:solidFill>
              </a:rPr>
              <a:t>Horas </a:t>
            </a:r>
            <a:r>
              <a:rPr lang="es-GT" sz="1400" dirty="0">
                <a:solidFill>
                  <a:srgbClr val="FFFF00"/>
                </a:solidFill>
              </a:rPr>
              <a:t>/</a:t>
            </a:r>
            <a:r>
              <a:rPr lang="es-GT" sz="1400" dirty="0" smtClean="0">
                <a:solidFill>
                  <a:srgbClr val="FFFF00"/>
                </a:solidFill>
              </a:rPr>
              <a:t>días para </a:t>
            </a:r>
          </a:p>
          <a:p>
            <a:pPr algn="ctr"/>
            <a:r>
              <a:rPr lang="es-GT" sz="1400" dirty="0" smtClean="0">
                <a:solidFill>
                  <a:srgbClr val="FFFF00"/>
                </a:solidFill>
              </a:rPr>
              <a:t>adaptarse </a:t>
            </a:r>
          </a:p>
          <a:p>
            <a:pPr algn="ctr"/>
            <a:r>
              <a:rPr lang="es-GT" sz="1400" dirty="0" smtClean="0">
                <a:solidFill>
                  <a:srgbClr val="FFFF00"/>
                </a:solidFill>
              </a:rPr>
              <a:t>“</a:t>
            </a:r>
            <a:r>
              <a:rPr lang="es-GT" sz="1400" dirty="0" err="1" smtClean="0">
                <a:solidFill>
                  <a:srgbClr val="FFFF00"/>
                </a:solidFill>
              </a:rPr>
              <a:t>Mecanorreceptor</a:t>
            </a:r>
            <a:endParaRPr lang="es-GT" sz="1400" dirty="0" smtClean="0">
              <a:solidFill>
                <a:srgbClr val="FFFF00"/>
              </a:solidFill>
            </a:endParaRPr>
          </a:p>
          <a:p>
            <a:pPr algn="ctr"/>
            <a:r>
              <a:rPr lang="es-GT" sz="1400" dirty="0" smtClean="0">
                <a:solidFill>
                  <a:srgbClr val="FFFF00"/>
                </a:solidFill>
              </a:rPr>
              <a:t>Inadaptable”</a:t>
            </a:r>
            <a:endParaRPr lang="es-ES" sz="1400" dirty="0">
              <a:solidFill>
                <a:srgbClr val="FFFF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82502" y="5661248"/>
            <a:ext cx="2661306" cy="58477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GT" sz="1600" dirty="0" err="1" smtClean="0">
                <a:solidFill>
                  <a:srgbClr val="C00000"/>
                </a:solidFill>
                <a:latin typeface="Monotype Corsiva" pitchFamily="66" charset="0"/>
              </a:rPr>
              <a:t>Barorreceptor</a:t>
            </a:r>
            <a:r>
              <a:rPr lang="es-GT" sz="16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es-GT" sz="1600" dirty="0" err="1" smtClean="0">
                <a:solidFill>
                  <a:srgbClr val="C00000"/>
                </a:solidFill>
                <a:latin typeface="Monotype Corsiva" pitchFamily="66" charset="0"/>
              </a:rPr>
              <a:t>Carotídeo</a:t>
            </a:r>
            <a:r>
              <a:rPr lang="es-GT" sz="1600" dirty="0" smtClean="0">
                <a:solidFill>
                  <a:srgbClr val="C00000"/>
                </a:solidFill>
                <a:latin typeface="Monotype Corsiva" pitchFamily="66" charset="0"/>
              </a:rPr>
              <a:t> y Aórtico </a:t>
            </a:r>
          </a:p>
          <a:p>
            <a:pPr algn="ctr"/>
            <a:r>
              <a:rPr lang="es-GT" sz="1600" dirty="0" smtClean="0">
                <a:solidFill>
                  <a:srgbClr val="C00000"/>
                </a:solidFill>
                <a:latin typeface="Monotype Corsiva" pitchFamily="66" charset="0"/>
              </a:rPr>
              <a:t>se adaptan en 2 días</a:t>
            </a:r>
            <a:endParaRPr lang="es-ES" sz="1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876256" y="5714092"/>
            <a:ext cx="2037737" cy="52322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GT" sz="1400" dirty="0" smtClean="0">
                <a:solidFill>
                  <a:srgbClr val="C00000"/>
                </a:solidFill>
                <a:latin typeface="Monotype Corsiva" pitchFamily="66" charset="0"/>
              </a:rPr>
              <a:t>Quimio y </a:t>
            </a:r>
            <a:r>
              <a:rPr lang="es-GT" sz="1400" dirty="0" err="1" smtClean="0">
                <a:solidFill>
                  <a:srgbClr val="C00000"/>
                </a:solidFill>
                <a:latin typeface="Monotype Corsiva" pitchFamily="66" charset="0"/>
              </a:rPr>
              <a:t>Nocirreceptores</a:t>
            </a:r>
            <a:r>
              <a:rPr lang="es-GT" sz="14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es-GT" sz="1400" dirty="0" smtClean="0">
                <a:solidFill>
                  <a:srgbClr val="C00000"/>
                </a:solidFill>
                <a:latin typeface="Monotype Corsiva" pitchFamily="66" charset="0"/>
              </a:rPr>
              <a:t>NUNCA se adaptan del todo</a:t>
            </a:r>
            <a:endParaRPr lang="es-ES" sz="1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5496" y="980728"/>
            <a:ext cx="2730876" cy="338554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GT" sz="1600" b="1" dirty="0" smtClean="0">
                <a:solidFill>
                  <a:srgbClr val="FFFF00"/>
                </a:solidFill>
              </a:rPr>
              <a:t>Mecanismo de Adaptación</a:t>
            </a:r>
            <a:endParaRPr lang="es-ES" sz="1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Mecanismo de adaptación del Corpúsculo de </a:t>
            </a:r>
            <a:r>
              <a:rPr lang="es-GT" dirty="0" err="1" smtClean="0"/>
              <a:t>Pacini</a:t>
            </a:r>
            <a:r>
              <a:rPr lang="es-GT" dirty="0" smtClean="0"/>
              <a:t>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GT" dirty="0" smtClean="0"/>
              <a:t>Redistribución de su contenido</a:t>
            </a:r>
          </a:p>
          <a:p>
            <a:pPr marL="457200" indent="-457200">
              <a:buFont typeface="+mj-lt"/>
              <a:buAutoNum type="arabicPeriod"/>
            </a:pPr>
            <a:r>
              <a:rPr lang="es-GT" dirty="0" smtClean="0"/>
              <a:t>Acomodación de la fibra nerviosa (inactivación progresiva de los canales de Na+ en su membrana)</a:t>
            </a:r>
          </a:p>
          <a:p>
            <a:pPr marL="457200" indent="-457200">
              <a:buFont typeface="+mj-lt"/>
              <a:buAutoNum type="arabicPeriod"/>
            </a:pPr>
            <a:endParaRPr lang="es-GT" dirty="0" smtClean="0"/>
          </a:p>
          <a:p>
            <a:pPr marL="457200" indent="-457200">
              <a:buNone/>
            </a:pPr>
            <a:r>
              <a:rPr lang="es-GT" dirty="0" smtClean="0"/>
              <a:t>-Estos 2 mecanismos de adaptación parecen poder aplicarse a todos los </a:t>
            </a:r>
            <a:r>
              <a:rPr lang="es-GT" dirty="0" err="1" smtClean="0"/>
              <a:t>mecanorreceptores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Receptores de Adaptació</a:t>
            </a:r>
            <a:r>
              <a:rPr lang="es-GT" dirty="0" smtClean="0"/>
              <a:t>n Lenta –Receptores Tónicos-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GT" dirty="0" smtClean="0"/>
              <a:t>Husos Musculares</a:t>
            </a:r>
          </a:p>
          <a:p>
            <a:pPr marL="457200" indent="-457200">
              <a:buFont typeface="+mj-lt"/>
              <a:buAutoNum type="arabicPeriod"/>
            </a:pPr>
            <a:r>
              <a:rPr lang="es-GT" dirty="0" smtClean="0"/>
              <a:t>Órgano Tendinoso de </a:t>
            </a:r>
            <a:r>
              <a:rPr lang="es-GT" dirty="0" err="1" smtClean="0"/>
              <a:t>Golgi</a:t>
            </a:r>
            <a:endParaRPr lang="es-GT" dirty="0" smtClean="0"/>
          </a:p>
          <a:p>
            <a:pPr marL="457200" indent="-457200">
              <a:buFont typeface="+mj-lt"/>
              <a:buAutoNum type="arabicPeriod"/>
            </a:pPr>
            <a:r>
              <a:rPr lang="es-GT" dirty="0" smtClean="0"/>
              <a:t>Mácula del aparato </a:t>
            </a:r>
            <a:r>
              <a:rPr lang="es-GT" dirty="0" err="1" smtClean="0"/>
              <a:t>Vestibular</a:t>
            </a:r>
            <a:endParaRPr lang="es-GT" dirty="0" smtClean="0"/>
          </a:p>
          <a:p>
            <a:pPr marL="457200" indent="-457200">
              <a:buFont typeface="+mj-lt"/>
              <a:buAutoNum type="arabicPeriod"/>
            </a:pPr>
            <a:r>
              <a:rPr lang="es-GT" dirty="0" err="1" smtClean="0"/>
              <a:t>Nocirreceptores</a:t>
            </a:r>
            <a:endParaRPr lang="es-GT" dirty="0" smtClean="0"/>
          </a:p>
          <a:p>
            <a:pPr marL="457200" indent="-457200">
              <a:buFont typeface="+mj-lt"/>
              <a:buAutoNum type="arabicPeriod"/>
            </a:pPr>
            <a:r>
              <a:rPr lang="es-GT" dirty="0" err="1" smtClean="0"/>
              <a:t>Barorreceptores</a:t>
            </a:r>
            <a:r>
              <a:rPr lang="es-GT" dirty="0" smtClean="0"/>
              <a:t> del árbol arterial</a:t>
            </a:r>
          </a:p>
          <a:p>
            <a:pPr marL="457200" indent="-457200">
              <a:buFont typeface="+mj-lt"/>
              <a:buAutoNum type="arabicPeriod"/>
            </a:pPr>
            <a:r>
              <a:rPr lang="es-GT" dirty="0" smtClean="0"/>
              <a:t>Quimiorreceptores de los cuerpos </a:t>
            </a:r>
            <a:r>
              <a:rPr lang="es-GT" dirty="0" err="1" smtClean="0"/>
              <a:t>carotídeo</a:t>
            </a:r>
            <a:r>
              <a:rPr lang="es-GT" dirty="0" smtClean="0"/>
              <a:t> y aórtico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sz="2200" b="1" dirty="0" smtClean="0"/>
              <a:t>Receptores de adaptación rápida que detectan cambios en la intensidad del estímulo: -Receptores de velocidad, movimiento o receptores </a:t>
            </a:r>
            <a:r>
              <a:rPr lang="es-GT" sz="2200" b="1" dirty="0" err="1" smtClean="0"/>
              <a:t>fásicos</a:t>
            </a:r>
            <a:endParaRPr lang="es-ES" sz="2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400" dirty="0" smtClean="0">
                <a:latin typeface="Centaur" pitchFamily="18" charset="0"/>
              </a:rPr>
              <a:t>Reaccionan siempre que se tenga lugar un CAMBIO de hecho (intensidad del estímulo)</a:t>
            </a:r>
          </a:p>
          <a:p>
            <a:pPr algn="just"/>
            <a:r>
              <a:rPr lang="es-GT" sz="2400" dirty="0" smtClean="0">
                <a:latin typeface="Centaur" pitchFamily="18" charset="0"/>
              </a:rPr>
              <a:t>Receptores de </a:t>
            </a:r>
            <a:r>
              <a:rPr lang="es-GT" sz="2400" dirty="0" err="1" smtClean="0">
                <a:latin typeface="Centaur" pitchFamily="18" charset="0"/>
              </a:rPr>
              <a:t>Pacini</a:t>
            </a:r>
            <a:endParaRPr lang="es-GT" sz="2400" dirty="0" smtClean="0">
              <a:latin typeface="Centaur" pitchFamily="18" charset="0"/>
            </a:endParaRPr>
          </a:p>
          <a:p>
            <a:pPr algn="just"/>
            <a:r>
              <a:rPr lang="es-GT" sz="2400" dirty="0" smtClean="0">
                <a:latin typeface="Centaur" pitchFamily="18" charset="0"/>
              </a:rPr>
              <a:t>Receptores del Aparato </a:t>
            </a:r>
            <a:r>
              <a:rPr lang="es-GT" sz="2400" dirty="0" err="1" smtClean="0">
                <a:latin typeface="Centaur" pitchFamily="18" charset="0"/>
              </a:rPr>
              <a:t>Vestibular</a:t>
            </a:r>
            <a:r>
              <a:rPr lang="es-GT" sz="2400" dirty="0" smtClean="0">
                <a:latin typeface="Centaur" pitchFamily="18" charset="0"/>
              </a:rPr>
              <a:t> del Oído (detectan velocidad a la que empieza a girar la cabeza) --</a:t>
            </a:r>
            <a:r>
              <a:rPr lang="es-GT" sz="2400" i="1" dirty="0" smtClean="0">
                <a:latin typeface="Centaur" pitchFamily="18" charset="0"/>
              </a:rPr>
              <a:t>FUNCIÓN PREDICTIVA—</a:t>
            </a:r>
          </a:p>
          <a:p>
            <a:pPr algn="just"/>
            <a:r>
              <a:rPr lang="es-GT" sz="2400" dirty="0" smtClean="0">
                <a:latin typeface="Centaur" pitchFamily="18" charset="0"/>
              </a:rPr>
              <a:t>Receptores de velocidad articulares (predice al correr dónde estarán los pies en determinado momento</a:t>
            </a:r>
            <a:r>
              <a:rPr lang="es-GT" sz="2400" i="1" dirty="0" smtClean="0">
                <a:latin typeface="Centaur" pitchFamily="18" charset="0"/>
              </a:rPr>
              <a:t>)</a:t>
            </a:r>
          </a:p>
          <a:p>
            <a:pPr algn="just"/>
            <a:endParaRPr lang="es-GT" sz="2400" i="1" dirty="0" smtClean="0"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show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844675"/>
            <a:ext cx="47879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6"/>
          <p:cNvSpPr>
            <a:spLocks noRot="1" noChangeArrowheads="1"/>
          </p:cNvSpPr>
          <p:nvPr/>
        </p:nvSpPr>
        <p:spPr bwMode="auto">
          <a:xfrm>
            <a:off x="539750" y="0"/>
            <a:ext cx="837406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3600" dirty="0">
                <a:solidFill>
                  <a:schemeClr val="tx2"/>
                </a:solidFill>
              </a:rPr>
              <a:t>SUMACIÓN ESPACIAL</a:t>
            </a:r>
            <a:endParaRPr lang="es-ES" sz="3600" dirty="0">
              <a:solidFill>
                <a:schemeClr val="tx2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539750" y="981075"/>
            <a:ext cx="81359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MX" sz="2400"/>
              <a:t>Transmite la intensidad creciente de una señal mediante un número progresivamente mayor de fibras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endParaRPr lang="es-E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SUMACIÓN TEMPORAL</a:t>
            </a:r>
            <a:endParaRPr lang="es-E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Es un medio para transmitir señales de intensidad creciente consiste en acelerar los impulsos nerviosos que recorren cada fibra</a:t>
            </a:r>
            <a:endParaRPr lang="es-ES" smtClean="0"/>
          </a:p>
        </p:txBody>
      </p:sp>
      <p:pic>
        <p:nvPicPr>
          <p:cNvPr id="22532" name="Picture 4" descr="tmp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96475"/>
            <a:ext cx="3672880" cy="325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" descr="show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628775"/>
            <a:ext cx="4105275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12"/>
          <p:cNvSpPr>
            <a:spLocks noRot="1"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4400">
                <a:solidFill>
                  <a:schemeClr val="tx2"/>
                </a:solidFill>
              </a:rPr>
              <a:t>ORGANIZACIÓN BÁSICA DE UN GRUPO NEURONAL</a:t>
            </a:r>
            <a:endParaRPr lang="es-ES" sz="4400">
              <a:solidFill>
                <a:schemeClr val="tx2"/>
              </a:solidFill>
            </a:endParaRPr>
          </a:p>
        </p:txBody>
      </p:sp>
      <p:sp>
        <p:nvSpPr>
          <p:cNvPr id="23556" name="Rectangle 13"/>
          <p:cNvSpPr>
            <a:spLocks noChangeArrowheads="1"/>
          </p:cNvSpPr>
          <p:nvPr/>
        </p:nvSpPr>
        <p:spPr bwMode="auto">
          <a:xfrm>
            <a:off x="4500563" y="1484313"/>
            <a:ext cx="43926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MX" sz="2000" dirty="0">
                <a:latin typeface="Centaur" pitchFamily="18" charset="0"/>
              </a:rPr>
              <a:t>Campo de estimulación: Es la zona neuronal estimulada por cada fibra nerviosa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MX" sz="2000" dirty="0">
                <a:latin typeface="Centaur" pitchFamily="18" charset="0"/>
              </a:rPr>
              <a:t>Estímulos por encima del umbral son excitadores y constituyen la zona excitada o liminal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MX" sz="2000" dirty="0">
                <a:latin typeface="Centaur" pitchFamily="18" charset="0"/>
              </a:rPr>
              <a:t>Estímulos por debajo del umbral son facilitadores y son la zona subliminal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MX" sz="2000" dirty="0">
              <a:latin typeface="Centaur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MX" sz="2000" dirty="0">
              <a:latin typeface="Centaur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" sz="2000" dirty="0">
              <a:latin typeface="Centaur" pitchFamily="18" charset="0"/>
            </a:endParaRPr>
          </a:p>
        </p:txBody>
      </p:sp>
      <p:sp>
        <p:nvSpPr>
          <p:cNvPr id="23557" name="WordArt 14"/>
          <p:cNvSpPr>
            <a:spLocks noChangeArrowheads="1" noChangeShapeType="1" noTextEdit="1"/>
          </p:cNvSpPr>
          <p:nvPr/>
        </p:nvSpPr>
        <p:spPr bwMode="auto">
          <a:xfrm rot="5400000">
            <a:off x="-1189037" y="3140075"/>
            <a:ext cx="3384550" cy="5048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s-E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Aferencia</a:t>
            </a:r>
          </a:p>
        </p:txBody>
      </p:sp>
      <p:sp>
        <p:nvSpPr>
          <p:cNvPr id="23558" name="WordArt 15"/>
          <p:cNvSpPr>
            <a:spLocks noChangeArrowheads="1" noChangeShapeType="1" noTextEdit="1"/>
          </p:cNvSpPr>
          <p:nvPr/>
        </p:nvSpPr>
        <p:spPr bwMode="auto">
          <a:xfrm rot="5400000">
            <a:off x="2412207" y="3212306"/>
            <a:ext cx="3384550" cy="3603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s-E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Eferencia</a:t>
            </a:r>
          </a:p>
        </p:txBody>
      </p:sp>
      <p:pic>
        <p:nvPicPr>
          <p:cNvPr id="23559" name="Picture 16" descr="tmp1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509120"/>
            <a:ext cx="411384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Subtemas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Tipos de Receptores sensitivos y Estímulos que detectan</a:t>
            </a:r>
          </a:p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Transducción de estímulos sensitivos en impulsos nerviosos</a:t>
            </a:r>
          </a:p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Fibras nerviosas que transmiten diferentes tipos de señales y su clasificación fisiológica</a:t>
            </a:r>
          </a:p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Transmisión de señales de diferente intensidad por los fascículos nerviosos: Sumación espacial y temporal</a:t>
            </a:r>
          </a:p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Transmisión y Procesamiento de las Señales en Grupos Neuronales</a:t>
            </a:r>
          </a:p>
          <a:p>
            <a:pPr>
              <a:buFont typeface="Wingdings" pitchFamily="2" charset="2"/>
              <a:buChar char="ü"/>
            </a:pPr>
            <a:r>
              <a:rPr lang="es-GT" sz="2800" i="1" dirty="0" smtClean="0">
                <a:latin typeface="Centaur" pitchFamily="18" charset="0"/>
              </a:rPr>
              <a:t>Inestabilidad y Estabilidad de los circuitos neuronales</a:t>
            </a:r>
            <a:endParaRPr lang="es-ES" sz="2800" i="1" dirty="0">
              <a:latin typeface="Centaur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</p:txBody>
      </p:sp>
      <p:pic>
        <p:nvPicPr>
          <p:cNvPr id="24579" name="Picture 5" descr="showimage"/>
          <p:cNvPicPr>
            <a:picLocks noChangeAspect="1" noChangeArrowheads="1"/>
          </p:cNvPicPr>
          <p:nvPr/>
        </p:nvPicPr>
        <p:blipFill>
          <a:blip r:embed="rId2" cstate="print"/>
          <a:srcRect l="30442" r="32592" b="6405"/>
          <a:stretch>
            <a:fillRect/>
          </a:stretch>
        </p:blipFill>
        <p:spPr bwMode="auto">
          <a:xfrm>
            <a:off x="1187624" y="3429000"/>
            <a:ext cx="2736304" cy="313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7" descr="showimage"/>
          <p:cNvPicPr>
            <a:picLocks noChangeAspect="1" noChangeArrowheads="1"/>
          </p:cNvPicPr>
          <p:nvPr/>
        </p:nvPicPr>
        <p:blipFill>
          <a:blip r:embed="rId3" cstate="print"/>
          <a:srcRect l="28302" r="30188" b="7200"/>
          <a:stretch>
            <a:fillRect/>
          </a:stretch>
        </p:blipFill>
        <p:spPr bwMode="auto">
          <a:xfrm>
            <a:off x="5146286" y="3429000"/>
            <a:ext cx="302611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28"/>
          <p:cNvSpPr>
            <a:spLocks noRot="1" noChangeArrowheads="1"/>
          </p:cNvSpPr>
          <p:nvPr/>
        </p:nvSpPr>
        <p:spPr bwMode="auto">
          <a:xfrm>
            <a:off x="323528" y="404664"/>
            <a:ext cx="837406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MX" sz="3600">
                <a:solidFill>
                  <a:srgbClr val="FFFF00"/>
                </a:solidFill>
              </a:rPr>
              <a:t>DIVERGENCIA</a:t>
            </a:r>
            <a:endParaRPr lang="es-ES" sz="3600">
              <a:solidFill>
                <a:srgbClr val="FFFF00"/>
              </a:solidFill>
            </a:endParaRPr>
          </a:p>
        </p:txBody>
      </p:sp>
      <p:sp>
        <p:nvSpPr>
          <p:cNvPr id="24582" name="Rectangle 29"/>
          <p:cNvSpPr>
            <a:spLocks noChangeArrowheads="1"/>
          </p:cNvSpPr>
          <p:nvPr/>
        </p:nvSpPr>
        <p:spPr bwMode="auto">
          <a:xfrm>
            <a:off x="467544" y="1700808"/>
            <a:ext cx="8353623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spcBef>
                <a:spcPct val="20000"/>
              </a:spcBef>
              <a:buFontTx/>
              <a:buChar char="•"/>
            </a:pPr>
            <a:r>
              <a:rPr lang="es-MX" sz="2000" dirty="0">
                <a:latin typeface="Centaur" pitchFamily="18" charset="0"/>
              </a:rPr>
              <a:t>Las señales débiles que penetran en un grupo neuronal acaban excitando a una cantidad mayor de fibras nerviosas</a:t>
            </a:r>
          </a:p>
          <a:p>
            <a:pPr marL="609600" indent="-609600" algn="just">
              <a:spcBef>
                <a:spcPct val="20000"/>
              </a:spcBef>
              <a:buFontTx/>
              <a:buChar char="•"/>
            </a:pPr>
            <a:r>
              <a:rPr lang="es-MX" sz="2000" dirty="0">
                <a:latin typeface="Centaur" pitchFamily="18" charset="0"/>
              </a:rPr>
              <a:t>Tipos :</a:t>
            </a:r>
          </a:p>
          <a:p>
            <a:pPr marL="609600" indent="-609600" algn="just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s-MX" sz="2000" dirty="0">
                <a:latin typeface="Centaur" pitchFamily="18" charset="0"/>
              </a:rPr>
              <a:t>Amplificador (vía </a:t>
            </a:r>
            <a:r>
              <a:rPr lang="es-MX" sz="2000" dirty="0" err="1">
                <a:latin typeface="Centaur" pitchFamily="18" charset="0"/>
              </a:rPr>
              <a:t>córtico</a:t>
            </a:r>
            <a:r>
              <a:rPr lang="es-MX" sz="2000" dirty="0">
                <a:latin typeface="Centaur" pitchFamily="18" charset="0"/>
              </a:rPr>
              <a:t> espinal)</a:t>
            </a:r>
          </a:p>
          <a:p>
            <a:pPr marL="609600" indent="-609600" algn="just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s-MX" sz="2000" dirty="0">
                <a:latin typeface="Centaur" pitchFamily="18" charset="0"/>
              </a:rPr>
              <a:t>Múltiples </a:t>
            </a:r>
            <a:r>
              <a:rPr lang="es-MX" sz="2000" dirty="0" smtClean="0">
                <a:latin typeface="Centaur" pitchFamily="18" charset="0"/>
              </a:rPr>
              <a:t>fascículos(Fibras </a:t>
            </a:r>
            <a:r>
              <a:rPr lang="es-MX" sz="2000" dirty="0">
                <a:latin typeface="Centaur" pitchFamily="18" charset="0"/>
              </a:rPr>
              <a:t>de las columnas </a:t>
            </a:r>
            <a:r>
              <a:rPr lang="es-MX" sz="2000" dirty="0" smtClean="0">
                <a:latin typeface="Centaur" pitchFamily="18" charset="0"/>
              </a:rPr>
              <a:t>dorsales llegan 1.- </a:t>
            </a:r>
            <a:r>
              <a:rPr lang="es-MX" sz="2000" dirty="0">
                <a:latin typeface="Centaur" pitchFamily="18" charset="0"/>
              </a:rPr>
              <a:t>al cerebelo y </a:t>
            </a:r>
            <a:r>
              <a:rPr lang="es-MX" sz="2000" dirty="0" smtClean="0">
                <a:latin typeface="Centaur" pitchFamily="18" charset="0"/>
              </a:rPr>
              <a:t>2.- al tálamo)</a:t>
            </a:r>
            <a:endParaRPr lang="es-MX" sz="2000" dirty="0">
              <a:latin typeface="Centaur" pitchFamily="18" charset="0"/>
            </a:endParaRPr>
          </a:p>
          <a:p>
            <a:pPr marL="609600" indent="-609600" algn="just">
              <a:spcBef>
                <a:spcPct val="20000"/>
              </a:spcBef>
              <a:buFontTx/>
              <a:buChar char="•"/>
            </a:pPr>
            <a:endParaRPr lang="es-ES" sz="2000" dirty="0"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7924800" cy="908050"/>
          </a:xfrm>
        </p:spPr>
        <p:txBody>
          <a:bodyPr/>
          <a:lstStyle/>
          <a:p>
            <a:pPr eaLnBrk="1" hangingPunct="1"/>
            <a:r>
              <a:rPr lang="es-MX" sz="3600" dirty="0" smtClean="0"/>
              <a:t>CONVERGENCIA</a:t>
            </a:r>
            <a:endParaRPr lang="es-ES" sz="36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84784"/>
            <a:ext cx="8209160" cy="2952328"/>
          </a:xfrm>
        </p:spPr>
        <p:txBody>
          <a:bodyPr>
            <a:normAutofit/>
          </a:bodyPr>
          <a:lstStyle/>
          <a:p>
            <a:pPr eaLnBrk="1" hangingPunct="1"/>
            <a:r>
              <a:rPr lang="es-MX" sz="1800" dirty="0" smtClean="0">
                <a:latin typeface="Centaur" pitchFamily="18" charset="0"/>
              </a:rPr>
              <a:t>Es cuando  un conjunto de señales procedentes de múltiples orígenes se reúnen para excitar una neurona concreta.</a:t>
            </a:r>
          </a:p>
          <a:p>
            <a:pPr eaLnBrk="1" hangingPunct="1"/>
            <a:r>
              <a:rPr lang="es-MX" sz="1800" dirty="0" smtClean="0">
                <a:latin typeface="Centaur" pitchFamily="18" charset="0"/>
              </a:rPr>
              <a:t>Tipos :</a:t>
            </a:r>
          </a:p>
          <a:p>
            <a:pPr eaLnBrk="1" hangingPunct="1">
              <a:buFontTx/>
              <a:buNone/>
            </a:pPr>
            <a:r>
              <a:rPr lang="es-MX" sz="1800" dirty="0" smtClean="0">
                <a:latin typeface="Centaur" pitchFamily="18" charset="0"/>
              </a:rPr>
              <a:t> 1.-Una sola </a:t>
            </a:r>
            <a:r>
              <a:rPr lang="es-MX" sz="1800" dirty="0" smtClean="0">
                <a:latin typeface="Centaur" pitchFamily="18" charset="0"/>
              </a:rPr>
              <a:t>fuente </a:t>
            </a:r>
          </a:p>
          <a:p>
            <a:pPr eaLnBrk="1" hangingPunct="1">
              <a:buFontTx/>
              <a:buNone/>
            </a:pPr>
            <a:r>
              <a:rPr lang="es-MX" sz="1800" dirty="0" smtClean="0">
                <a:latin typeface="Centaur" pitchFamily="18" charset="0"/>
              </a:rPr>
              <a:t> </a:t>
            </a:r>
            <a:r>
              <a:rPr lang="es-MX" sz="1800" dirty="0" smtClean="0">
                <a:latin typeface="Centaur" pitchFamily="18" charset="0"/>
              </a:rPr>
              <a:t>    (un solo fascículo de fibras acaban en la misma neurona, </a:t>
            </a:r>
            <a:r>
              <a:rPr lang="es-MX" sz="1800" i="1" dirty="0" err="1" smtClean="0">
                <a:latin typeface="Centaur" pitchFamily="18" charset="0"/>
              </a:rPr>
              <a:t>sumación</a:t>
            </a:r>
            <a:r>
              <a:rPr lang="es-MX" sz="1800" i="1" dirty="0" smtClean="0">
                <a:latin typeface="Centaur" pitchFamily="18" charset="0"/>
              </a:rPr>
              <a:t> espacial</a:t>
            </a:r>
            <a:r>
              <a:rPr lang="es-MX" sz="1800" dirty="0" smtClean="0">
                <a:latin typeface="Centaur" pitchFamily="18" charset="0"/>
              </a:rPr>
              <a:t>)</a:t>
            </a:r>
            <a:endParaRPr lang="es-MX" sz="1800" dirty="0" smtClean="0">
              <a:latin typeface="Centaur" pitchFamily="18" charset="0"/>
            </a:endParaRPr>
          </a:p>
          <a:p>
            <a:pPr eaLnBrk="1" hangingPunct="1">
              <a:buFontTx/>
              <a:buNone/>
            </a:pPr>
            <a:r>
              <a:rPr lang="es-MX" sz="1800" dirty="0" smtClean="0">
                <a:latin typeface="Centaur" pitchFamily="18" charset="0"/>
              </a:rPr>
              <a:t> 2.-Múltiples </a:t>
            </a:r>
            <a:r>
              <a:rPr lang="es-MX" sz="1800" dirty="0" smtClean="0">
                <a:latin typeface="Centaur" pitchFamily="18" charset="0"/>
              </a:rPr>
              <a:t>fuentes</a:t>
            </a:r>
          </a:p>
          <a:p>
            <a:pPr eaLnBrk="1" hangingPunct="1">
              <a:buFontTx/>
              <a:buNone/>
            </a:pPr>
            <a:r>
              <a:rPr lang="es-MX" sz="1800" dirty="0" smtClean="0">
                <a:latin typeface="Centaur" pitchFamily="18" charset="0"/>
              </a:rPr>
              <a:t> </a:t>
            </a:r>
            <a:r>
              <a:rPr lang="es-MX" sz="1800" dirty="0" smtClean="0">
                <a:latin typeface="Centaur" pitchFamily="18" charset="0"/>
              </a:rPr>
              <a:t>    (</a:t>
            </a:r>
            <a:r>
              <a:rPr lang="es-MX" sz="1800" i="1" dirty="0" err="1" smtClean="0">
                <a:latin typeface="Centaur" pitchFamily="18" charset="0"/>
              </a:rPr>
              <a:t>interneuronas</a:t>
            </a:r>
            <a:r>
              <a:rPr lang="es-MX" sz="1800" dirty="0" smtClean="0">
                <a:latin typeface="Centaur" pitchFamily="18" charset="0"/>
              </a:rPr>
              <a:t> reciben información desde: 1-fibras periféricas, 2-fibras </a:t>
            </a:r>
            <a:r>
              <a:rPr lang="es-MX" sz="1800" dirty="0" err="1" smtClean="0">
                <a:latin typeface="Centaur" pitchFamily="18" charset="0"/>
              </a:rPr>
              <a:t>propioespinales</a:t>
            </a:r>
            <a:r>
              <a:rPr lang="es-MX" sz="1800" dirty="0" smtClean="0">
                <a:latin typeface="Centaur" pitchFamily="18" charset="0"/>
              </a:rPr>
              <a:t> de un segmento medular al otro, 3-fibras </a:t>
            </a:r>
            <a:r>
              <a:rPr lang="es-MX" sz="1800" dirty="0" err="1" smtClean="0">
                <a:latin typeface="Centaur" pitchFamily="18" charset="0"/>
              </a:rPr>
              <a:t>corticoespinales</a:t>
            </a:r>
            <a:r>
              <a:rPr lang="es-MX" sz="1800" dirty="0" smtClean="0">
                <a:latin typeface="Centaur" pitchFamily="18" charset="0"/>
              </a:rPr>
              <a:t> procedentes de la corteza, 4-otras vías largas desde el encéfalo.)</a:t>
            </a:r>
            <a:endParaRPr lang="es-ES" sz="1800" dirty="0" smtClean="0">
              <a:latin typeface="Centaur" pitchFamily="18" charset="0"/>
            </a:endParaRPr>
          </a:p>
        </p:txBody>
      </p:sp>
      <p:pic>
        <p:nvPicPr>
          <p:cNvPr id="25604" name="Picture 5" descr="show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149080"/>
            <a:ext cx="3744416" cy="248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8" descr="show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4099012"/>
            <a:ext cx="3851920" cy="259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3600" smtClean="0"/>
              <a:t>CIRCUITO DE INHIBICIÓN RECÍPROCA </a:t>
            </a:r>
            <a:endParaRPr lang="es-ES" sz="36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135313"/>
          </a:xfrm>
        </p:spPr>
        <p:txBody>
          <a:bodyPr/>
          <a:lstStyle/>
          <a:p>
            <a:pPr eaLnBrk="1" hangingPunct="1"/>
            <a:r>
              <a:rPr lang="es-MX" sz="2800" smtClean="0"/>
              <a:t>Es característico en el control de todos los pares de músculos antagonistas </a:t>
            </a:r>
            <a:endParaRPr lang="es-ES" sz="2800" smtClean="0"/>
          </a:p>
        </p:txBody>
      </p:sp>
      <p:pic>
        <p:nvPicPr>
          <p:cNvPr id="26631" name="Picture 5" descr="showimage"/>
          <p:cNvPicPr>
            <a:picLocks noChangeAspect="1" noChangeArrowheads="1"/>
          </p:cNvPicPr>
          <p:nvPr/>
        </p:nvPicPr>
        <p:blipFill>
          <a:blip r:embed="rId2" cstate="print"/>
          <a:srcRect b="10066"/>
          <a:stretch>
            <a:fillRect/>
          </a:stretch>
        </p:blipFill>
        <p:spPr bwMode="auto">
          <a:xfrm>
            <a:off x="539750" y="3644900"/>
            <a:ext cx="8101013" cy="180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04813"/>
            <a:ext cx="4165600" cy="6296025"/>
          </a:xfrm>
        </p:spPr>
        <p:txBody>
          <a:bodyPr/>
          <a:lstStyle/>
          <a:p>
            <a:pPr algn="ctr" eaLnBrk="1" hangingPunct="1">
              <a:buNone/>
            </a:pPr>
            <a:r>
              <a:rPr lang="es-MX" sz="2800" dirty="0" smtClean="0">
                <a:solidFill>
                  <a:srgbClr val="FFFF00"/>
                </a:solidFill>
              </a:rPr>
              <a:t>PROLONGACIÓN DE UNA SEÑAL</a:t>
            </a:r>
          </a:p>
          <a:p>
            <a:pPr eaLnBrk="1" hangingPunct="1">
              <a:buNone/>
            </a:pPr>
            <a:endParaRPr lang="es-MX" sz="1800" dirty="0" smtClean="0"/>
          </a:p>
          <a:p>
            <a:pPr eaLnBrk="1" hangingPunct="1"/>
            <a:r>
              <a:rPr lang="es-MX" sz="1800" dirty="0" smtClean="0"/>
              <a:t>POSDESCARGA</a:t>
            </a:r>
            <a:r>
              <a:rPr lang="es-MX" sz="1800" dirty="0" smtClean="0"/>
              <a:t>: Es la prolongación de una señal por un grupo neuronal</a:t>
            </a:r>
            <a:r>
              <a:rPr lang="es-MX" sz="1800" dirty="0" smtClean="0"/>
              <a:t>.</a:t>
            </a:r>
          </a:p>
          <a:p>
            <a:pPr eaLnBrk="1" hangingPunct="1"/>
            <a:r>
              <a:rPr lang="es-MX" sz="1800" dirty="0" smtClean="0"/>
              <a:t>Neurotransmisor de acción prolongada</a:t>
            </a:r>
            <a:endParaRPr lang="es-MX" sz="1800" dirty="0" smtClean="0"/>
          </a:p>
          <a:p>
            <a:pPr eaLnBrk="1" hangingPunct="1">
              <a:buFontTx/>
              <a:buNone/>
            </a:pPr>
            <a:endParaRPr lang="es-MX" sz="1800" dirty="0" smtClean="0"/>
          </a:p>
          <a:p>
            <a:pPr eaLnBrk="1" hangingPunct="1"/>
            <a:r>
              <a:rPr lang="es-MX" sz="1800" dirty="0" smtClean="0"/>
              <a:t>CIRCUITO REVERBERANTE (OSCILATORIO): </a:t>
            </a:r>
          </a:p>
          <a:p>
            <a:pPr eaLnBrk="1" hangingPunct="1">
              <a:buFontTx/>
              <a:buNone/>
            </a:pPr>
            <a:r>
              <a:rPr lang="es-MX" sz="1800" dirty="0" smtClean="0"/>
              <a:t>-   Causa la prolongación de la señal.</a:t>
            </a:r>
          </a:p>
          <a:p>
            <a:pPr eaLnBrk="1" hangingPunct="1">
              <a:buFontTx/>
              <a:buChar char="-"/>
            </a:pPr>
            <a:r>
              <a:rPr lang="es-MX" sz="1800" dirty="0" smtClean="0"/>
              <a:t>Es una retroalimentación positiva.</a:t>
            </a:r>
          </a:p>
          <a:p>
            <a:pPr eaLnBrk="1" hangingPunct="1">
              <a:buFontTx/>
              <a:buChar char="-"/>
            </a:pPr>
            <a:r>
              <a:rPr lang="es-MX" sz="1800" dirty="0" smtClean="0"/>
              <a:t>Tiene numerosas fibras nerviosas paralelas</a:t>
            </a:r>
          </a:p>
          <a:p>
            <a:pPr eaLnBrk="1" hangingPunct="1"/>
            <a:endParaRPr lang="es-ES" sz="1800" dirty="0" smtClean="0"/>
          </a:p>
        </p:txBody>
      </p:sp>
      <p:pic>
        <p:nvPicPr>
          <p:cNvPr id="27651" name="Picture 5" descr="show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60350"/>
            <a:ext cx="42052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7" descr="show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12875"/>
            <a:ext cx="41338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9" descr="show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997200"/>
            <a:ext cx="4105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41" descr="show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941888"/>
            <a:ext cx="4284662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2656"/>
            <a:ext cx="8229600" cy="1143000"/>
          </a:xfrm>
        </p:spPr>
        <p:txBody>
          <a:bodyPr/>
          <a:lstStyle/>
          <a:p>
            <a:pPr eaLnBrk="1" hangingPunct="1"/>
            <a:r>
              <a:rPr lang="es-MX" sz="2800" dirty="0" smtClean="0"/>
              <a:t>INESTABILIDAD Y ESTABILIDAD DE LOS CIRCUITOS NEURONALES</a:t>
            </a:r>
            <a:endParaRPr lang="es-ES" sz="2800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348880"/>
            <a:ext cx="7775575" cy="3724275"/>
          </a:xfrm>
        </p:spPr>
        <p:txBody>
          <a:bodyPr>
            <a:normAutofit/>
          </a:bodyPr>
          <a:lstStyle/>
          <a:p>
            <a:pPr algn="just" eaLnBrk="1" hangingPunct="1">
              <a:buFontTx/>
              <a:buNone/>
            </a:pPr>
            <a:r>
              <a:rPr lang="es-MX" sz="2400" dirty="0" smtClean="0">
                <a:latin typeface="Centaur" pitchFamily="18" charset="0"/>
              </a:rPr>
              <a:t>    Inestabilidad esta ocurre cuando el cerebro queda inundado por una nube de señales reverberantes sin control que crean un shock en los circuitos cerebrales, esta inestabilidad se presenta durante las </a:t>
            </a:r>
            <a:r>
              <a:rPr lang="es-MX" sz="2400" b="1" dirty="0" smtClean="0">
                <a:latin typeface="Centaur" pitchFamily="18" charset="0"/>
              </a:rPr>
              <a:t>convulsiones epilépticas.</a:t>
            </a:r>
          </a:p>
          <a:p>
            <a:pPr algn="just" eaLnBrk="1" hangingPunct="1">
              <a:buFontTx/>
              <a:buNone/>
            </a:pPr>
            <a:endParaRPr lang="es-ES" sz="2400" b="1" dirty="0" smtClean="0">
              <a:latin typeface="Centau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GT" sz="2400" dirty="0" smtClean="0">
                <a:latin typeface="Centaur" pitchFamily="18" charset="0"/>
              </a:rPr>
              <a:t>La estabilidad reside en 2 mecanismos básicos a los largo de todo el sistema nervioso central</a:t>
            </a:r>
          </a:p>
          <a:p>
            <a:pPr>
              <a:buNone/>
            </a:pPr>
            <a:r>
              <a:rPr lang="es-GT" sz="2400" dirty="0" smtClean="0">
                <a:latin typeface="Centaur" pitchFamily="18" charset="0"/>
              </a:rPr>
              <a:t>1</a:t>
            </a:r>
            <a:r>
              <a:rPr lang="es-GT" sz="2400" dirty="0" smtClean="0">
                <a:latin typeface="Centaur" pitchFamily="18" charset="0"/>
              </a:rPr>
              <a:t>)Circuitos Inhibidores</a:t>
            </a:r>
          </a:p>
          <a:p>
            <a:pPr>
              <a:buNone/>
            </a:pPr>
            <a:r>
              <a:rPr lang="es-GT" sz="2000" dirty="0" smtClean="0">
                <a:latin typeface="Centaur" pitchFamily="18" charset="0"/>
              </a:rPr>
              <a:t>-2 tipos</a:t>
            </a:r>
          </a:p>
          <a:p>
            <a:pPr>
              <a:buNone/>
            </a:pPr>
            <a:r>
              <a:rPr lang="es-GT" sz="2000" dirty="0" smtClean="0">
                <a:latin typeface="Centaur" pitchFamily="18" charset="0"/>
              </a:rPr>
              <a:t>1.-Circuitos de retroalimentación inhibidores que vuelven desde el final de una vía </a:t>
            </a:r>
            <a:r>
              <a:rPr lang="es-GT" sz="2000" dirty="0" err="1" smtClean="0">
                <a:latin typeface="Centaur" pitchFamily="18" charset="0"/>
              </a:rPr>
              <a:t>excitatoria</a:t>
            </a:r>
            <a:r>
              <a:rPr lang="es-GT" sz="2000" dirty="0" smtClean="0">
                <a:latin typeface="Centaur" pitchFamily="18" charset="0"/>
              </a:rPr>
              <a:t> (observados en todas las vías sensitivas del cuerpo)</a:t>
            </a:r>
          </a:p>
          <a:p>
            <a:pPr>
              <a:buNone/>
            </a:pPr>
            <a:r>
              <a:rPr lang="es-GT" sz="2000" dirty="0" smtClean="0">
                <a:latin typeface="Centaur" pitchFamily="18" charset="0"/>
              </a:rPr>
              <a:t>2.-Grupos Neuronales ejercen control inhibidor global sobre ciertas regiones del cerebro (GB son inhibidores del sistema de control muscular)</a:t>
            </a:r>
          </a:p>
          <a:p>
            <a:pPr>
              <a:buNone/>
            </a:pPr>
            <a:endParaRPr lang="es-GT" sz="2400" dirty="0" smtClean="0">
              <a:latin typeface="Centaur" pitchFamily="18" charset="0"/>
            </a:endParaRPr>
          </a:p>
          <a:p>
            <a:pPr>
              <a:buNone/>
            </a:pPr>
            <a:r>
              <a:rPr lang="es-GT" sz="2400" dirty="0" smtClean="0">
                <a:latin typeface="Centaur" pitchFamily="18" charset="0"/>
              </a:rPr>
              <a:t>2)Fatiga de la sinapsis</a:t>
            </a:r>
          </a:p>
          <a:p>
            <a:pPr>
              <a:buNone/>
            </a:pPr>
            <a:endParaRPr lang="es-ES" sz="2400" dirty="0">
              <a:latin typeface="Centaur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3528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balanced" dir="t"/>
            </a:scene3d>
            <a:sp3d>
              <a:extrusionClr>
                <a:schemeClr val="tx1">
                  <a:lumMod val="75000"/>
                </a:schemeClr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25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>
                  <a:outerShdw blurRad="50800" dist="101600" dir="30000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INESTABILIDAD Y ESTABILIDAD DE LOS CIRCUITOS NEURONALES</a:t>
            </a:r>
            <a:endParaRPr kumimoji="0" lang="es-ES" sz="2800" b="0" i="0" u="none" strike="noStrike" kern="1200" cap="none" spc="250" normalizeH="0" baseline="0" noProof="0" dirty="0" smtClean="0">
              <a:ln>
                <a:noFill/>
              </a:ln>
              <a:gradFill>
                <a:gsLst>
                  <a:gs pos="0">
                    <a:schemeClr val="tx1">
                      <a:lumMod val="85000"/>
                    </a:schemeClr>
                  </a:gs>
                  <a:gs pos="100000">
                    <a:schemeClr val="tx1"/>
                  </a:gs>
                </a:gsLst>
                <a:lin ang="5400000" scaled="0"/>
              </a:gradFill>
              <a:effectLst>
                <a:outerShdw blurRad="50800" dist="101600" dir="30000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2656"/>
            <a:ext cx="8229600" cy="1143000"/>
          </a:xfrm>
        </p:spPr>
        <p:txBody>
          <a:bodyPr/>
          <a:lstStyle/>
          <a:p>
            <a:pPr eaLnBrk="1" hangingPunct="1"/>
            <a:r>
              <a:rPr lang="es-MX" sz="2800" dirty="0" smtClean="0"/>
              <a:t>INESTABILIDAD Y ESTABILIDAD DE LOS CIRCUITOS NEURONALES</a:t>
            </a:r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GT" i="1" dirty="0" smtClean="0">
                <a:latin typeface="Centaur" pitchFamily="18" charset="0"/>
              </a:rPr>
              <a:t>¿Dudas, comentarios, sugerencias?</a:t>
            </a:r>
            <a:endParaRPr lang="es-ES" i="1" dirty="0">
              <a:latin typeface="Centaur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GT" dirty="0" smtClean="0"/>
              <a:t>-Correo electrónico:</a:t>
            </a:r>
          </a:p>
          <a:p>
            <a:pPr>
              <a:buNone/>
            </a:pPr>
            <a:endParaRPr lang="es-GT" dirty="0" smtClean="0"/>
          </a:p>
          <a:p>
            <a:pPr algn="ctr">
              <a:buNone/>
            </a:pPr>
            <a:r>
              <a:rPr lang="es-GT" u="sng" dirty="0" smtClean="0">
                <a:hlinkClick r:id="rId2"/>
              </a:rPr>
              <a:t>Johnmd100@gmail.com</a:t>
            </a:r>
            <a:endParaRPr lang="es-GT" u="sng" dirty="0" smtClean="0"/>
          </a:p>
          <a:p>
            <a:pPr algn="ctr">
              <a:buNone/>
            </a:pPr>
            <a:endParaRPr lang="es-GT" u="sng" dirty="0" smtClean="0"/>
          </a:p>
          <a:p>
            <a:pPr>
              <a:buNone/>
            </a:pPr>
            <a:r>
              <a:rPr lang="es-GT" u="sng" dirty="0" smtClean="0"/>
              <a:t>-Blog / Google drive</a:t>
            </a:r>
            <a:endParaRPr lang="es-ES" u="sng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GT" i="1" dirty="0" smtClean="0">
                <a:latin typeface="Centaur" pitchFamily="18" charset="0"/>
              </a:rPr>
              <a:t>Que tengan un excelente día!</a:t>
            </a:r>
            <a:endParaRPr lang="es-ES" i="1" dirty="0">
              <a:latin typeface="Centaur" pitchFamily="18" charset="0"/>
            </a:endParaRPr>
          </a:p>
        </p:txBody>
      </p:sp>
      <p:pic>
        <p:nvPicPr>
          <p:cNvPr id="1026" name="Picture 2" descr="C:\Users\Jonathan\Downloads\644405_352411284840051_7415130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Objetivos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GT" sz="2400" i="1" dirty="0" smtClean="0">
                <a:latin typeface="Centaur" pitchFamily="18" charset="0"/>
              </a:rPr>
              <a:t>Aprender acerca del Mecanismo </a:t>
            </a:r>
            <a:r>
              <a:rPr lang="es-GT" sz="2400" i="1" dirty="0" smtClean="0">
                <a:latin typeface="Centaur" pitchFamily="18" charset="0"/>
              </a:rPr>
              <a:t>por el que un receptor transforma un estímulo sensitivo ESPECÍFICO en una señal nerviosa </a:t>
            </a:r>
            <a:r>
              <a:rPr lang="es-GT" sz="2400" i="1" dirty="0" smtClean="0">
                <a:latin typeface="Centaur" pitchFamily="18" charset="0"/>
              </a:rPr>
              <a:t>ESPECÍFICA</a:t>
            </a:r>
          </a:p>
          <a:p>
            <a:pPr marL="514350" indent="-514350">
              <a:buFont typeface="+mj-lt"/>
              <a:buAutoNum type="arabicPeriod"/>
            </a:pPr>
            <a:r>
              <a:rPr lang="es-GT" sz="2400" i="1" dirty="0" smtClean="0">
                <a:latin typeface="Centaur" pitchFamily="18" charset="0"/>
              </a:rPr>
              <a:t>Conocer los diferentes tipos de receptores</a:t>
            </a:r>
          </a:p>
          <a:p>
            <a:pPr marL="514350" indent="-514350">
              <a:buFont typeface="+mj-lt"/>
              <a:buAutoNum type="arabicPeriod"/>
            </a:pPr>
            <a:r>
              <a:rPr lang="es-GT" sz="2400" i="1" dirty="0" smtClean="0">
                <a:latin typeface="Centaur" pitchFamily="18" charset="0"/>
              </a:rPr>
              <a:t>Conocer las diferentes características en la Clasificación de las fibras nerviosas</a:t>
            </a:r>
            <a:endParaRPr lang="es-GT" sz="2400" i="1" dirty="0" smtClean="0">
              <a:latin typeface="Centaur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GT" sz="2400" i="1" dirty="0" smtClean="0">
                <a:latin typeface="Centaur" pitchFamily="18" charset="0"/>
              </a:rPr>
              <a:t>Distinguir entre los diferentes tipos de circuitos</a:t>
            </a:r>
          </a:p>
          <a:p>
            <a:pPr marL="514350" indent="-514350">
              <a:buFont typeface="+mj-lt"/>
              <a:buAutoNum type="arabicPeriod"/>
            </a:pPr>
            <a:r>
              <a:rPr lang="es-GT" sz="2400" i="1" dirty="0" smtClean="0">
                <a:latin typeface="Centaur" pitchFamily="18" charset="0"/>
              </a:rPr>
              <a:t>Integrar todos los conocimientos anteriores en el control y regulación de la estabilidad de los circuitos neuronales</a:t>
            </a:r>
            <a:endParaRPr lang="es-ES" sz="2400" i="1" dirty="0">
              <a:latin typeface="Centaur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C:\Users\Jonathan\Downloads\575071_430255010320211_1727035898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9" y="0"/>
            <a:ext cx="93055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2840" y="-99392"/>
            <a:ext cx="8229600" cy="1143000"/>
          </a:xfrm>
        </p:spPr>
        <p:txBody>
          <a:bodyPr/>
          <a:lstStyle/>
          <a:p>
            <a:r>
              <a:rPr lang="es-GT" dirty="0" smtClean="0"/>
              <a:t>Tipos de receptores y estímulos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199" t="7999" r="24059" b="8164"/>
          <a:stretch>
            <a:fillRect/>
          </a:stretch>
        </p:blipFill>
        <p:spPr bwMode="auto">
          <a:xfrm>
            <a:off x="4716016" y="764704"/>
            <a:ext cx="4334905" cy="6021288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764704"/>
            <a:ext cx="4355976" cy="6021288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Receptores Sensitivos y Estímulos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s-GT" sz="2000" dirty="0" smtClean="0">
                <a:latin typeface="Centaur" pitchFamily="18" charset="0"/>
              </a:rPr>
              <a:t>Sensibilidad Diferencial de los Receptores</a:t>
            </a:r>
          </a:p>
          <a:p>
            <a:pPr>
              <a:buFont typeface="Wingdings" pitchFamily="2" charset="2"/>
              <a:buChar char="Ø"/>
            </a:pPr>
            <a:r>
              <a:rPr lang="es-GT" sz="2000" u="sng" dirty="0" smtClean="0">
                <a:latin typeface="Centaur" pitchFamily="18" charset="0"/>
              </a:rPr>
              <a:t>Modalidad</a:t>
            </a:r>
            <a:r>
              <a:rPr lang="es-GT" sz="2000" dirty="0" smtClean="0">
                <a:latin typeface="Centaur" pitchFamily="18" charset="0"/>
              </a:rPr>
              <a:t> Sensitiva: &lt;Principio de la línea marcada&gt;</a:t>
            </a:r>
          </a:p>
          <a:p>
            <a:pPr>
              <a:buFont typeface="Wingdings" pitchFamily="2" charset="2"/>
              <a:buChar char="Ø"/>
            </a:pPr>
            <a:r>
              <a:rPr lang="es-GT" sz="2000" dirty="0" smtClean="0">
                <a:latin typeface="Centaur" pitchFamily="18" charset="0"/>
              </a:rPr>
              <a:t>El tipo de Sensación vivida cuando se estimula una fibra nerviosa </a:t>
            </a:r>
            <a:r>
              <a:rPr lang="es-GT" sz="2000" i="1" dirty="0" smtClean="0">
                <a:latin typeface="Centaur" pitchFamily="18" charset="0"/>
              </a:rPr>
              <a:t>se determina </a:t>
            </a:r>
            <a:r>
              <a:rPr lang="es-GT" sz="2000" dirty="0" smtClean="0">
                <a:latin typeface="Centaur" pitchFamily="18" charset="0"/>
              </a:rPr>
              <a:t>por la zona del SN a la que conduce esta fibra. (</a:t>
            </a:r>
            <a:r>
              <a:rPr lang="es-GT" sz="2000" i="1" dirty="0" smtClean="0">
                <a:latin typeface="Centaur" pitchFamily="18" charset="0"/>
              </a:rPr>
              <a:t>ojo </a:t>
            </a:r>
            <a:r>
              <a:rPr lang="es-GT" sz="2000" dirty="0" smtClean="0">
                <a:latin typeface="Centaur" pitchFamily="18" charset="0"/>
              </a:rPr>
              <a:t>no es el estímulo, sino el receptor y la zona a la que conduce)</a:t>
            </a:r>
          </a:p>
          <a:p>
            <a:pPr>
              <a:buFont typeface="Wingdings" pitchFamily="2" charset="2"/>
              <a:buChar char="Ø"/>
            </a:pPr>
            <a:r>
              <a:rPr lang="es-GT" sz="2000" dirty="0" smtClean="0">
                <a:latin typeface="Centaur" pitchFamily="18" charset="0"/>
              </a:rPr>
              <a:t>Hay especificidad de las fibras nerviosas para transmitir ÚNICAMENTE </a:t>
            </a:r>
            <a:r>
              <a:rPr lang="es-GT" sz="2000" i="1" u="sng" dirty="0" smtClean="0">
                <a:latin typeface="Centaur" pitchFamily="18" charset="0"/>
              </a:rPr>
              <a:t>una</a:t>
            </a:r>
            <a:r>
              <a:rPr lang="es-GT" sz="2000" dirty="0" smtClean="0">
                <a:latin typeface="Centaur" pitchFamily="18" charset="0"/>
              </a:rPr>
              <a:t> modalidad de sensación</a:t>
            </a:r>
          </a:p>
          <a:p>
            <a:pPr>
              <a:buFont typeface="Wingdings" pitchFamily="2" charset="2"/>
              <a:buChar char="Ø"/>
            </a:pPr>
            <a:endParaRPr lang="es-ES" sz="2400" dirty="0">
              <a:latin typeface="Centaur" pitchFamily="18" charset="0"/>
            </a:endParaRPr>
          </a:p>
        </p:txBody>
      </p:sp>
      <p:pic>
        <p:nvPicPr>
          <p:cNvPr id="4" name="Picture 4" descr="centro de la visió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71800" y="4196073"/>
            <a:ext cx="3168352" cy="249056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GT" dirty="0" smtClean="0"/>
              <a:t>Transducción de estímulos sensitivos en impulsos nerviosos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772816"/>
            <a:ext cx="8280920" cy="446449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s-GT" sz="2400" dirty="0" smtClean="0">
                <a:latin typeface="Centaur" pitchFamily="18" charset="0"/>
              </a:rPr>
              <a:t>Potencial de receptor</a:t>
            </a:r>
          </a:p>
          <a:p>
            <a:pPr>
              <a:buFont typeface="Wingdings" pitchFamily="2" charset="2"/>
              <a:buChar char="Ø"/>
            </a:pPr>
            <a:r>
              <a:rPr lang="es-GT" sz="2400" dirty="0" smtClean="0">
                <a:latin typeface="Centaur" pitchFamily="18" charset="0"/>
              </a:rPr>
              <a:t>Mecanismos de Potenciales de Receptor:</a:t>
            </a:r>
          </a:p>
          <a:p>
            <a:pPr marL="514350" indent="-514350">
              <a:buNone/>
            </a:pPr>
            <a:r>
              <a:rPr lang="es-GT" sz="2400" dirty="0" smtClean="0">
                <a:latin typeface="Centaur" pitchFamily="18" charset="0"/>
              </a:rPr>
              <a:t>1)… 2)… 3)… 4)…</a:t>
            </a:r>
          </a:p>
          <a:p>
            <a:pPr marL="514350" indent="-514350">
              <a:buNone/>
            </a:pPr>
            <a:r>
              <a:rPr lang="es-GT" sz="2400" u="sng" dirty="0" smtClean="0">
                <a:solidFill>
                  <a:srgbClr val="FF0000"/>
                </a:solidFill>
                <a:latin typeface="Centaur" pitchFamily="18" charset="0"/>
              </a:rPr>
              <a:t>Ojo relación con la clasificación de receptores…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s-GT" sz="2400" dirty="0" smtClean="0">
                <a:latin typeface="Centaur" pitchFamily="18" charset="0"/>
              </a:rPr>
              <a:t>Dolor se estimula por 3 tipos de estímulos:</a:t>
            </a:r>
          </a:p>
          <a:p>
            <a:pPr marL="514350" indent="-514350">
              <a:buNone/>
            </a:pPr>
            <a:r>
              <a:rPr lang="es-GT" sz="2400" dirty="0" smtClean="0">
                <a:latin typeface="Centaur" pitchFamily="18" charset="0"/>
              </a:rPr>
              <a:t>1)… 2)… 3)…</a:t>
            </a:r>
          </a:p>
          <a:p>
            <a:pPr marL="514350" indent="-514350" algn="ctr">
              <a:buNone/>
            </a:pPr>
            <a:r>
              <a:rPr lang="es-GT" sz="2400" i="1" dirty="0" smtClean="0">
                <a:latin typeface="Centaur" pitchFamily="18" charset="0"/>
              </a:rPr>
              <a:t>“</a:t>
            </a:r>
            <a:r>
              <a:rPr lang="es-GT" sz="2000" i="1" dirty="0" smtClean="0">
                <a:latin typeface="Centaur" pitchFamily="18" charset="0"/>
              </a:rPr>
              <a:t>Un estímulo sensitivo produce un potencial de receptor produciendo una modificación en la permeabilidad de la membrana para difusión iónica</a:t>
            </a:r>
            <a:r>
              <a:rPr lang="es-GT" sz="2000" i="1" dirty="0" smtClean="0">
                <a:latin typeface="Centaur" pitchFamily="18" charset="0"/>
              </a:rPr>
              <a:t>”</a:t>
            </a:r>
          </a:p>
          <a:p>
            <a:pPr marL="514350" indent="-514350" algn="ctr">
              <a:buNone/>
            </a:pPr>
            <a:endParaRPr lang="es-GT" sz="2000" i="1" dirty="0" smtClean="0">
              <a:latin typeface="Centaur" pitchFamily="18" charset="0"/>
            </a:endParaRPr>
          </a:p>
          <a:p>
            <a:pPr marL="514350" indent="-514350">
              <a:buNone/>
            </a:pPr>
            <a:r>
              <a:rPr lang="es-GT" sz="2400" i="1" dirty="0" smtClean="0">
                <a:latin typeface="Centaur" pitchFamily="18" charset="0"/>
              </a:rPr>
              <a:t>-</a:t>
            </a:r>
            <a:r>
              <a:rPr lang="es-GT" sz="2400" b="1" dirty="0" smtClean="0">
                <a:latin typeface="Centaur" pitchFamily="18" charset="0"/>
              </a:rPr>
              <a:t>Amplitud</a:t>
            </a:r>
            <a:r>
              <a:rPr lang="es-GT" sz="2400" dirty="0" smtClean="0">
                <a:latin typeface="Centaur" pitchFamily="18" charset="0"/>
              </a:rPr>
              <a:t> Máxima del Potencial de Receptor (depende de la Intensidad del estímulo)</a:t>
            </a:r>
          </a:p>
          <a:p>
            <a:pPr marL="514350" indent="-514350">
              <a:buNone/>
            </a:pPr>
            <a:r>
              <a:rPr lang="es-GT" sz="2400" dirty="0" smtClean="0">
                <a:latin typeface="Centaur" pitchFamily="18" charset="0"/>
              </a:rPr>
              <a:t>-Relación entre el Potencial de Receptor y la frecuencia del Potencial de Acción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Corpúsculo de </a:t>
            </a:r>
            <a:r>
              <a:rPr lang="es-GT" dirty="0" err="1" smtClean="0"/>
              <a:t>Pacini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7944" t="8485" r="9518" b="29500"/>
          <a:stretch>
            <a:fillRect/>
          </a:stretch>
        </p:blipFill>
        <p:spPr bwMode="auto">
          <a:xfrm>
            <a:off x="539552" y="1628800"/>
            <a:ext cx="8136904" cy="45365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899592" y="1700808"/>
            <a:ext cx="17123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sz="2000" dirty="0" smtClean="0"/>
              <a:t>“</a:t>
            </a:r>
            <a:r>
              <a:rPr lang="es-GT" sz="2000" i="1" dirty="0" smtClean="0"/>
              <a:t>circuito local”</a:t>
            </a:r>
            <a:endParaRPr lang="es-ES" sz="2000" dirty="0"/>
          </a:p>
        </p:txBody>
      </p:sp>
      <p:cxnSp>
        <p:nvCxnSpPr>
          <p:cNvPr id="7" name="6 Conector recto de flecha"/>
          <p:cNvCxnSpPr>
            <a:stCxn id="5" idx="3"/>
          </p:cNvCxnSpPr>
          <p:nvPr/>
        </p:nvCxnSpPr>
        <p:spPr>
          <a:xfrm>
            <a:off x="2611984" y="1900863"/>
            <a:ext cx="951904" cy="5920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0711" t="13407" r="11731" b="8829"/>
          <a:stretch>
            <a:fillRect/>
          </a:stretch>
        </p:blipFill>
        <p:spPr bwMode="auto">
          <a:xfrm>
            <a:off x="611560" y="401894"/>
            <a:ext cx="8064896" cy="5907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051720" y="476672"/>
            <a:ext cx="6964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GT" b="1" dirty="0" smtClean="0">
                <a:solidFill>
                  <a:srgbClr val="FF0000"/>
                </a:solidFill>
              </a:rPr>
              <a:t>“Amplia Gama de Respuestas según la intensidad del estímulo”</a:t>
            </a:r>
            <a:endParaRPr lang="es-E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610</TotalTime>
  <Words>948</Words>
  <Application>Microsoft Office PowerPoint</Application>
  <PresentationFormat>Presentación en pantalla (4:3)</PresentationFormat>
  <Paragraphs>121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Módulo</vt:lpstr>
      <vt:lpstr>Receptores Sensitivos:  Circuitos Neuronales para el procesamiento de la información</vt:lpstr>
      <vt:lpstr>Subtemas</vt:lpstr>
      <vt:lpstr>Objetivos</vt:lpstr>
      <vt:lpstr>Diapositiva 4</vt:lpstr>
      <vt:lpstr>Tipos de receptores y estímulos</vt:lpstr>
      <vt:lpstr>Receptores Sensitivos y Estímulos</vt:lpstr>
      <vt:lpstr>Transducción de estímulos sensitivos en impulsos nerviosos</vt:lpstr>
      <vt:lpstr>Corpúsculo de Pacini</vt:lpstr>
      <vt:lpstr>Diapositiva 9</vt:lpstr>
      <vt:lpstr>Diapositiva 10</vt:lpstr>
      <vt:lpstr>Diapositiva 11</vt:lpstr>
      <vt:lpstr>Adaptación de los diferentes receptores</vt:lpstr>
      <vt:lpstr>Mecanismo de adaptación del Corpúsculo de Pacini…</vt:lpstr>
      <vt:lpstr>Receptores de Adaptación Lenta –Receptores Tónicos- </vt:lpstr>
      <vt:lpstr>Receptores de adaptación rápida que detectan cambios en la intensidad del estímulo: -Receptores de velocidad, movimiento o receptores fásicos</vt:lpstr>
      <vt:lpstr>Diapositiva 16</vt:lpstr>
      <vt:lpstr>Diapositiva 17</vt:lpstr>
      <vt:lpstr>SUMACIÓN TEMPORAL</vt:lpstr>
      <vt:lpstr>Diapositiva 19</vt:lpstr>
      <vt:lpstr>Diapositiva 20</vt:lpstr>
      <vt:lpstr>CONVERGENCIA</vt:lpstr>
      <vt:lpstr>CIRCUITO DE INHIBICIÓN RECÍPROCA </vt:lpstr>
      <vt:lpstr>Diapositiva 23</vt:lpstr>
      <vt:lpstr>INESTABILIDAD Y ESTABILIDAD DE LOS CIRCUITOS NEURONALES</vt:lpstr>
      <vt:lpstr>INESTABILIDAD Y ESTABILIDAD DE LOS CIRCUITOS NEURONALES</vt:lpstr>
      <vt:lpstr>¿Dudas, comentarios, sugerencias?</vt:lpstr>
      <vt:lpstr>Que tengan un excelente día!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Receptores Sensitivos:  Circuitos Neuronales para el procesamiento de la información</dc:title>
  <dc:creator>Johnnathan</dc:creator>
  <cp:lastModifiedBy>Johnnathan</cp:lastModifiedBy>
  <cp:revision>9</cp:revision>
  <dcterms:created xsi:type="dcterms:W3CDTF">2014-02-04T03:04:42Z</dcterms:created>
  <dcterms:modified xsi:type="dcterms:W3CDTF">2014-02-14T12:27:34Z</dcterms:modified>
</cp:coreProperties>
</file>